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g"/>
  <Default Extension="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media/image2.jpeg" ContentType="image/jpeg"/>
  <Override PartName="/ppt/slides/slide1.xml" ContentType="application/vnd.openxmlformats-officedocument.presentationml.slide+xml"/>
  <Override PartName="/ppt/media/image3.jpeg" ContentType="image/jpe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media/image5.jpeg" ContentType="image/jpeg"/>
  <Override PartName="/ppt/media/image6.jpeg" ContentType="image/jpeg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9940925" cy="6808788"/>
  <p:defaultTextStyle>
    <a:lvl1pPr marL="0" algn="l">
      <a:defRPr sz="1800" kern="1200">
        <a:solidFill>
          <a:schemeClr val="tx1"/>
        </a:solidFill>
        <a:latin typeface="+mn-lt"/>
      </a:defRPr>
    </a:lvl1pPr>
    <a:lvl2pPr marL="457200" algn="l">
      <a:defRPr sz="1800" kern="1200">
        <a:solidFill>
          <a:schemeClr val="tx1"/>
        </a:solidFill>
        <a:latin typeface="+mn-lt"/>
      </a:defRPr>
    </a:lvl2pPr>
    <a:lvl3pPr marL="914400" algn="l">
      <a:defRPr sz="1800" kern="1200">
        <a:solidFill>
          <a:schemeClr val="tx1"/>
        </a:solidFill>
        <a:latin typeface="+mn-lt"/>
      </a:defRPr>
    </a:lvl3pPr>
    <a:lvl4pPr marL="1371600" algn="l">
      <a:defRPr sz="1800" kern="1200">
        <a:solidFill>
          <a:schemeClr val="tx1"/>
        </a:solidFill>
        <a:latin typeface="+mn-lt"/>
      </a:defRPr>
    </a:lvl4pPr>
    <a:lvl5pPr marL="1828800" algn="l">
      <a:defRPr sz="1800" kern="1200">
        <a:solidFill>
          <a:schemeClr val="tx1"/>
        </a:solidFill>
        <a:latin typeface="+mn-lt"/>
      </a:defRPr>
    </a:lvl5pPr>
    <a:lvl6pPr marL="2286000" algn="l">
      <a:defRPr sz="1800" kern="1200">
        <a:solidFill>
          <a:schemeClr val="tx1"/>
        </a:solidFill>
        <a:latin typeface="+mn-lt"/>
      </a:defRPr>
    </a:lvl6pPr>
    <a:lvl7pPr marL="2743200" algn="l">
      <a:defRPr sz="1800" kern="1200">
        <a:solidFill>
          <a:schemeClr val="tx1"/>
        </a:solidFill>
        <a:latin typeface="+mn-lt"/>
      </a:defRPr>
    </a:lvl7pPr>
    <a:lvl8pPr marL="3200400" algn="l">
      <a:defRPr sz="1800" kern="1200">
        <a:solidFill>
          <a:schemeClr val="tx1"/>
        </a:solidFill>
        <a:latin typeface="+mn-lt"/>
      </a:defRPr>
    </a:lvl8pPr>
    <a:lvl9pPr marL="3657600" algn="l">
      <a:defRPr sz="1800" kern="1200">
        <a:solidFill>
          <a:schemeClr val="tx1"/>
        </a:solidFill>
        <a:latin typeface="+mn-lt"/>
      </a:defRPr>
    </a:lvl9pPr>
  </p:defaultTextStyle>
  <p:extLst>
    <p:ext xmlns:a="http://schemas.openxmlformats.org/drawingml/2006/main" xmlns:p="http://schemas.openxmlformats.org/presentationml/2006/main"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theme" Target="theme/theme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ableStyles" Target="tableStyle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/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/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95B21-E8EE-4505-87E0-7B7F2C3DBBD0}" type="datetimeFigureOut">
              <a:rPr lang="en-US"/>
              <a:t>9/3/2026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C6D5D-A00E-4AA9-84F2-364CBECE0EEA}" type="slidenum">
              <a:rPr/>
              <a:t>‹N›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/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/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609E6-1126-4CCC-8F95-892B304C12E9}" type="datetimeFigureOut">
              <a:rPr lang="en-US"/>
              <a:t>9/3/2026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D0F9E-EF7E-4C26-8662-25A73F2263DD}" type="slidenum">
              <a:rPr/>
              <a:t>‹N›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/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/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/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082BF-5467-4883-8896-824F7369BC9A}" type="datetimeFigureOut">
              <a:rPr lang="en-US"/>
              <a:t>9/3/2026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18080-B33E-4073-8615-72D8F5AE8F78}" type="slidenum">
              <a:rPr/>
              <a:t>‹N›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/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66248-C912-41CA-84D9-08E1C7982093}" type="datetimeFigureOut">
              <a:rPr lang="en-US"/>
              <a:t>9/3/2026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B9569-04AF-4288-8880-64CE52ABE7A3}" type="slidenum">
              <a:rPr/>
              <a:t>‹N›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FB636-F4D9-4299-85F9-44D23E27C49C}" type="datetimeFigureOut">
              <a:rPr lang="en-US"/>
              <a:t>9/3/2026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33E07-937E-4FED-8300-891295843456}" type="slidenum">
              <a:rPr/>
              <a:t>‹N›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The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1" y="0"/>
            <a:ext cx="3304285" cy="68579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/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/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DADCF-DC63-475D-8D69-AEBF4EDF3BBC}" type="datetimeFigureOut">
              <a:rPr lang="en-US"/>
              <a:t>9/3/2026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D6AB1-0FDA-49F1-8390-8828CE9E6676}" type="slidenum">
              <a:rPr/>
              <a:t>‹N›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e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-304800" y="5520831"/>
            <a:ext cx="12649200" cy="1120948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 marR="5080" indent="1270" algn="ctr">
              <a:lnSpc>
                <a:spcPct val="90000"/>
              </a:lnSpc>
              <a:spcBef>
                <a:spcPts val="965"/>
              </a:spcBef>
            </a:pPr>
            <a:r>
              <a:rPr sz="7200" b="1" spc="-10">
                <a:solidFill>
                  <a:srgbClr val="00539B"/>
                </a:solidFill>
                <a:latin typeface="Tenorite"/>
                <a:cs typeface="Trebuchet MS"/>
              </a:rPr>
              <a:t>Rotary </a:t>
            </a:r>
            <a:r>
              <a:rPr sz="7200" b="1" spc="-20">
                <a:solidFill>
                  <a:srgbClr val="00539B"/>
                </a:solidFill>
                <a:latin typeface="Tenorite"/>
                <a:cs typeface="Trebuchet MS"/>
              </a:rPr>
              <a:t>Club </a:t>
            </a:r>
            <a:r>
              <a:rPr sz="7200" b="1" spc="-10">
                <a:solidFill>
                  <a:srgbClr val="00539B"/>
                </a:solidFill>
                <a:latin typeface="Tenorite"/>
                <a:cs typeface="Trebuchet MS"/>
              </a:rPr>
              <a:t>Merate </a:t>
            </a:r>
            <a:r>
              <a:rPr sz="7200" b="1" spc="-130">
                <a:solidFill>
                  <a:srgbClr val="00539B"/>
                </a:solidFill>
                <a:latin typeface="Tenorite"/>
                <a:cs typeface="Trebuchet MS"/>
              </a:rPr>
              <a:t>Brianza</a:t>
            </a:r>
            <a:endParaRPr sz="7200" b="1">
              <a:solidFill>
                <a:srgbClr val="00539B"/>
              </a:solidFill>
              <a:latin typeface="Tenorite"/>
              <a:cs typeface="Trebuchet MS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95300" y="0"/>
            <a:ext cx="1104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>
                <a:solidFill>
                  <a:srgbClr val="00539B"/>
                </a:solidFill>
                <a:latin typeface="Tenorite"/>
              </a:rPr>
              <a:t>Programma  Attività 2026 2027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200400" y="1050299"/>
            <a:ext cx="4328388" cy="4252505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8077200" y="14478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>
                <a:highlight>
                  <a:srgbClr val="00FFFF"/>
                </a:highlight>
              </a:rPr>
              <a:t>In Azzurro attività fuori sede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-6928" y="0"/>
            <a:ext cx="11132128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965" marR="0" indent="-342265" defTabSz="914400" eaLnBrk="1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Font typeface="Wingdings"/>
              <a:buChar char=""/>
              <a:tabLst>
                <a:tab pos="354965" algn="l"/>
              </a:tabLst>
            </a:pPr>
            <a:r>
              <a:rPr lang="it-IT" sz="3200" b="1" i="0" u="none" strike="noStrike" kern="0" cap="none" spc="0" baseline="0" noProof="0">
                <a:ln>
                  <a:noFill/>
                </a:ln>
                <a:solidFill>
                  <a:srgbClr val="00539B"/>
                </a:solidFill>
                <a:latin typeface="Tenorite"/>
              </a:rPr>
              <a:t> SETTEMBRE  </a:t>
            </a:r>
            <a:r>
              <a:rPr lang="it-IT" sz="3200" b="1" i="0" u="none" strike="noStrike" kern="0" cap="none" spc="-75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 </a:t>
            </a:r>
            <a:r>
              <a:rPr lang="it-IT" sz="3200" b="1" i="0" u="none" strike="noStrike" kern="0" cap="none" spc="-20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2026</a:t>
            </a:r>
            <a:endParaRPr lang="it-IT" sz="1800" b="0" i="0" u="none" strike="noStrike" kern="0" cap="none" spc="0" baseline="0" noProof="0">
              <a:ln>
                <a:noFill/>
              </a:ln>
              <a:solidFill>
                <a:sysClr val="windowText" lastClr="000000"/>
              </a:solidFill>
              <a:latin typeface="Tenorite"/>
            </a:endParaRPr>
          </a:p>
          <a:p>
            <a:r>
              <a:rPr lang="it-IT" sz="1800"/>
              <a:t> </a:t>
            </a:r>
            <a:endParaRPr lang="it-IT"/>
          </a:p>
          <a:p>
            <a:pPr marL="355600" marR="631825" indent="-342900"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r>
              <a:rPr lang="it-IT" sz="2200" b="1">
                <a:solidFill>
                  <a:srgbClr val="00539B"/>
                </a:solidFill>
                <a:latin typeface="+mj-lt"/>
              </a:rPr>
              <a:t>Giovedi</a:t>
            </a:r>
            <a:r>
              <a:rPr lang="it-IT" sz="2200">
                <a:solidFill>
                  <a:srgbClr val="00539B"/>
                </a:solidFill>
                <a:latin typeface="+mj-lt"/>
              </a:rPr>
              <a:t> </a:t>
            </a:r>
            <a:r>
              <a:rPr lang="it-IT" sz="2200" b="1">
                <a:solidFill>
                  <a:srgbClr val="00539B"/>
                </a:solidFill>
                <a:latin typeface="+mj-lt"/>
              </a:rPr>
              <a:t>10</a:t>
            </a:r>
            <a:r>
              <a:rPr lang="it-IT" sz="2200">
                <a:solidFill>
                  <a:srgbClr val="00539B"/>
                </a:solidFill>
                <a:latin typeface="+mj-lt"/>
              </a:rPr>
              <a:t> </a:t>
            </a:r>
            <a:r>
              <a:rPr lang="it-IT" sz="2200" b="1" spc="-80">
                <a:solidFill>
                  <a:srgbClr val="00539B"/>
                </a:solidFill>
                <a:latin typeface="+mj-lt"/>
              </a:rPr>
              <a:t>Settembre </a:t>
            </a:r>
            <a:r>
              <a:rPr lang="it-IT" sz="2200" b="1" spc="-80">
                <a:solidFill>
                  <a:srgbClr val="00539B"/>
                </a:solidFill>
                <a:latin typeface="Tenorite"/>
              </a:rPr>
              <a:t>Ore 20:00 Lido Imbersago </a:t>
            </a:r>
          </a:p>
          <a:p>
            <a:pPr marL="355600" marR="631825" indent="-342900"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r>
              <a:rPr lang="it-IT" sz="2200">
                <a:solidFill>
                  <a:srgbClr val="00539B"/>
                </a:solidFill>
                <a:latin typeface="Tenorite"/>
              </a:rPr>
              <a:t>Belisario. Una donna sola al comando” </a:t>
            </a:r>
            <a:r>
              <a:rPr lang="it-IT" sz="2200" spc="-80">
                <a:solidFill>
                  <a:srgbClr val="00539B"/>
                </a:solidFill>
                <a:latin typeface="+mj-lt"/>
              </a:rPr>
              <a:t> </a:t>
            </a:r>
          </a:p>
          <a:p>
            <a:pPr marL="355600" marR="631825" indent="-342900"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endParaRPr lang="it-IT" sz="2200">
              <a:solidFill>
                <a:srgbClr val="00539B"/>
              </a:solidFill>
            </a:endParaRPr>
          </a:p>
          <a:p>
            <a:pPr marL="285750" marR="631825" indent="-285750"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r>
              <a:rPr lang="it-IT" sz="22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2200" b="1" spc="-80">
                <a:solidFill>
                  <a:srgbClr val="00539B"/>
                </a:solidFill>
                <a:latin typeface="Tenorite"/>
              </a:rPr>
              <a:t> 17  Settembre  - Ore 20:00 Monza Pizza Haut</a:t>
            </a:r>
          </a:p>
          <a:p>
            <a:pPr marL="285750" indent="-285750">
              <a:buFont typeface="Arial"/>
              <a:buChar char="•"/>
            </a:pPr>
            <a:r>
              <a:rPr lang="it-IT" sz="2200">
                <a:solidFill>
                  <a:srgbClr val="00539B"/>
                </a:solidFill>
              </a:rPr>
              <a:t>Conviviale   a  Pizza Haut</a:t>
            </a:r>
          </a:p>
          <a:p>
            <a:pPr marL="285750" indent="-285750">
              <a:buFont typeface="Arial"/>
              <a:buChar char="•"/>
            </a:pPr>
            <a:endParaRPr lang="it-IT" sz="2200">
              <a:solidFill>
                <a:srgbClr val="00539B"/>
              </a:solidFill>
            </a:endParaRPr>
          </a:p>
          <a:p>
            <a:pPr marL="285750" marR="631825" indent="-285750"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r>
              <a:rPr lang="it-IT" sz="2200" b="1" spc="-80">
                <a:solidFill>
                  <a:srgbClr val="00539B"/>
                </a:solidFill>
                <a:latin typeface="Tneorite"/>
              </a:rPr>
              <a:t>Domenica  20 Settembre Galbusera Nera </a:t>
            </a:r>
            <a:r>
              <a:rPr lang="it-IT" sz="2200" b="1">
                <a:solidFill>
                  <a:srgbClr val="00539B"/>
                </a:solidFill>
                <a:latin typeface="Tneorite"/>
              </a:rPr>
              <a:t>Via Galbusera Nera 2, </a:t>
            </a:r>
            <a:r>
              <a:rPr lang="it-IT" sz="2200" b="1">
                <a:solidFill>
                  <a:srgbClr val="00539B"/>
                </a:solidFill>
                <a:highlight>
                  <a:srgbClr val="00FFFF"/>
                </a:highlight>
                <a:latin typeface="Tneorite"/>
              </a:rPr>
              <a:t>La Valletta Brianza  </a:t>
            </a:r>
            <a:endParaRPr lang="it-IT" sz="2200" b="1" spc="-80">
              <a:solidFill>
                <a:srgbClr val="00539B"/>
              </a:solidFill>
              <a:highlight>
                <a:srgbClr val="00FFFF"/>
              </a:highlight>
              <a:latin typeface="Tneorite"/>
            </a:endParaRPr>
          </a:p>
          <a:p>
            <a:pPr marL="285750" indent="-285750">
              <a:buFont typeface="Arial"/>
              <a:buChar char="•"/>
            </a:pPr>
            <a:r>
              <a:rPr lang="it-IT" sz="2200" spc="-80">
                <a:solidFill>
                  <a:srgbClr val="00539B"/>
                </a:solidFill>
                <a:latin typeface="Tenorite"/>
              </a:rPr>
              <a:t>Festa della famiglia </a:t>
            </a:r>
          </a:p>
          <a:p>
            <a:pPr marL="285750" indent="-285750">
              <a:buFont typeface="Arial"/>
              <a:buChar char="•"/>
            </a:pPr>
            <a:endParaRPr lang="it-IT" sz="22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22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2200" b="1" spc="-80">
                <a:solidFill>
                  <a:srgbClr val="00539B"/>
                </a:solidFill>
                <a:latin typeface="Tenorite"/>
              </a:rPr>
              <a:t> 24 Settembre - Ore 20:00 Lido Imbersago</a:t>
            </a:r>
          </a:p>
          <a:p>
            <a:pPr marL="285750" indent="-285750">
              <a:buFont typeface="Arial"/>
              <a:buChar char="•"/>
            </a:pPr>
            <a:r>
              <a:rPr lang="it-IT" sz="2200" spc="-80">
                <a:solidFill>
                  <a:srgbClr val="00539B"/>
                </a:solidFill>
                <a:latin typeface="Tenorite"/>
              </a:rPr>
              <a:t>Alfio Sironi - Disordine Internazionale: Geografia di un mondo in trasformazione</a:t>
            </a:r>
          </a:p>
          <a:p>
            <a:pPr marL="285750" indent="-285750">
              <a:buFont typeface="Arial"/>
              <a:buChar char="•"/>
            </a:pPr>
            <a:endParaRPr lang="it-IT" sz="2200" b="1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/>
          </a:p>
          <a:p>
            <a:pPr marL="285750" indent="-285750">
              <a:buFont typeface="Arial"/>
              <a:buChar char="•"/>
            </a:pPr>
            <a:endParaRPr lang="it-IT" spc="-80"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latin typeface="Tenorite"/>
            </a:endParaRPr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400"/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400"/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80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744198" y="-31173"/>
            <a:ext cx="1447801" cy="142241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-228600" y="5334000"/>
            <a:ext cx="12040644" cy="19204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4636" y="0"/>
            <a:ext cx="11132128" cy="7104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965" marR="0" indent="-342265" defTabSz="914400" eaLnBrk="1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Font typeface="Wingdings"/>
              <a:buChar char=""/>
              <a:tabLst>
                <a:tab pos="354965" algn="l"/>
              </a:tabLst>
            </a:pPr>
            <a:r>
              <a:rPr lang="it-IT" sz="3200" b="1" i="0" u="none" strike="noStrike" kern="0" cap="none" spc="0" baseline="0" noProof="0">
                <a:ln>
                  <a:noFill/>
                </a:ln>
                <a:solidFill>
                  <a:srgbClr val="00539B"/>
                </a:solidFill>
                <a:latin typeface="Tenorite"/>
              </a:rPr>
              <a:t>OTTOBRE  </a:t>
            </a:r>
            <a:r>
              <a:rPr lang="it-IT" sz="3200" b="1" i="0" u="none" strike="noStrike" kern="0" cap="none" spc="-75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 </a:t>
            </a:r>
            <a:r>
              <a:rPr lang="it-IT" sz="3200" b="1" i="0" u="none" strike="noStrike" kern="0" cap="none" spc="-20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2026</a:t>
            </a:r>
            <a:r>
              <a:rPr lang="it-IT" sz="1800"/>
              <a:t> </a:t>
            </a:r>
          </a:p>
          <a:p>
            <a:pPr marL="354965" marR="0" indent="-342265" defTabSz="914400" eaLnBrk="1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Font typeface="Wingdings"/>
              <a:buChar char=""/>
              <a:tabLst>
                <a:tab pos="354965" algn="l"/>
              </a:tabLst>
            </a:pPr>
            <a:endParaRPr lang="it-IT"/>
          </a:p>
          <a:p>
            <a:pPr marL="354965" marR="0" indent="-342265" defTabSz="914400" eaLnBrk="1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Font typeface="Wingdings"/>
              <a:buChar char=""/>
              <a:tabLst>
                <a:tab pos="354965" algn="l"/>
              </a:tabLst>
            </a:pPr>
            <a:endParaRPr lang="it-IT"/>
          </a:p>
          <a:p>
            <a:pPr marL="355600" marR="631825" indent="-342900"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r>
              <a:rPr lang="it-IT" sz="2200" b="1">
                <a:solidFill>
                  <a:srgbClr val="00539B"/>
                </a:solidFill>
                <a:latin typeface="+mj-lt"/>
              </a:rPr>
              <a:t>Giovedi</a:t>
            </a:r>
            <a:r>
              <a:rPr lang="it-IT" sz="2200">
                <a:solidFill>
                  <a:srgbClr val="00539B"/>
                </a:solidFill>
                <a:latin typeface="+mj-lt"/>
              </a:rPr>
              <a:t> </a:t>
            </a:r>
            <a:r>
              <a:rPr lang="it-IT" sz="2200" b="1">
                <a:solidFill>
                  <a:srgbClr val="00539B"/>
                </a:solidFill>
                <a:latin typeface="+mj-lt"/>
              </a:rPr>
              <a:t>01</a:t>
            </a:r>
            <a:r>
              <a:rPr lang="it-IT" sz="2200">
                <a:solidFill>
                  <a:srgbClr val="00539B"/>
                </a:solidFill>
                <a:latin typeface="+mj-lt"/>
              </a:rPr>
              <a:t> </a:t>
            </a:r>
            <a:r>
              <a:rPr lang="it-IT" sz="2200" b="1" spc="-80">
                <a:solidFill>
                  <a:srgbClr val="00539B"/>
                </a:solidFill>
                <a:latin typeface="+mj-lt"/>
              </a:rPr>
              <a:t>Ottobre  </a:t>
            </a:r>
            <a:r>
              <a:rPr lang="it-IT" sz="2200" b="1" spc="-80">
                <a:solidFill>
                  <a:srgbClr val="00539B"/>
                </a:solidFill>
                <a:latin typeface="Tenorite"/>
              </a:rPr>
              <a:t> </a:t>
            </a:r>
            <a:r>
              <a:rPr lang="it-IT">
                <a:solidFill>
                  <a:srgbClr val="00539B"/>
                </a:solidFill>
                <a:latin typeface="Tenorite"/>
              </a:rPr>
              <a:t>Conviviale sospesa</a:t>
            </a:r>
          </a:p>
          <a:p>
            <a:pPr marL="355600" marR="631825" indent="-342900"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endParaRPr lang="it-IT" sz="22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2200" b="1" spc="-80">
                <a:solidFill>
                  <a:srgbClr val="00539B"/>
                </a:solidFill>
                <a:latin typeface="Tenorite"/>
              </a:rPr>
              <a:t>02   03  04  Ottobre  </a:t>
            </a:r>
            <a:r>
              <a:rPr lang="it-IT" sz="2200" b="1" spc="-80">
                <a:solidFill>
                  <a:srgbClr val="00539B"/>
                </a:solidFill>
                <a:highlight>
                  <a:srgbClr val="00FFFF"/>
                </a:highlight>
                <a:latin typeface="Tenorite"/>
              </a:rPr>
              <a:t>Stoccarda  </a:t>
            </a:r>
            <a:r>
              <a:rPr lang="it-IT" sz="2200" spc="-80">
                <a:solidFill>
                  <a:srgbClr val="00539B"/>
                </a:solidFill>
                <a:latin typeface="Tenorite"/>
              </a:rPr>
              <a:t>Festa  della birra  </a:t>
            </a:r>
          </a:p>
          <a:p>
            <a:pPr marL="285750" indent="-285750">
              <a:buFont typeface="Arial"/>
              <a:buChar char="•"/>
            </a:pPr>
            <a:endParaRPr lang="it-IT" sz="22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1800" b="1" spc="-80">
                <a:solidFill>
                  <a:srgbClr val="00539B"/>
                </a:solidFill>
                <a:latin typeface="Tenorite"/>
              </a:rPr>
              <a:t> 08 Ottobre- Ore 20:00 Lido Imbersago    </a:t>
            </a:r>
            <a:r>
              <a:rPr lang="it-IT" sz="1800" spc="-80">
                <a:solidFill>
                  <a:srgbClr val="00539B"/>
                </a:solidFill>
                <a:latin typeface="Tenorite"/>
              </a:rPr>
              <a:t>Pittrice Cristina Cereda - Gli astri in pittura</a:t>
            </a:r>
            <a:endParaRPr lang="it-IT" spc="-80"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1800" b="1" spc="-80">
                <a:solidFill>
                  <a:srgbClr val="00539B"/>
                </a:solidFill>
                <a:latin typeface="Tenorite"/>
              </a:rPr>
              <a:t> 15 Ottobre- Ore 20:00 Lido Imbersago    </a:t>
            </a:r>
            <a:r>
              <a:rPr lang="it-IT" sz="1800" spc="-80">
                <a:solidFill>
                  <a:srgbClr val="00539B"/>
                </a:solidFill>
                <a:latin typeface="Tenorite"/>
              </a:rPr>
              <a:t>Nicola Piazza - Risparmio Energetico</a:t>
            </a:r>
          </a:p>
          <a:p>
            <a:pPr marL="285750" indent="-285750">
              <a:buFont typeface="Arial"/>
              <a:buChar char="•"/>
            </a:pPr>
            <a:endParaRPr lang="it-IT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neorite"/>
              </a:rPr>
              <a:t>Domenica  18 Ottobre  </a:t>
            </a:r>
            <a:r>
              <a:rPr lang="it-IT" sz="1800" b="1" spc="-80">
                <a:solidFill>
                  <a:srgbClr val="00539B"/>
                </a:solidFill>
                <a:highlight>
                  <a:srgbClr val="00FFFF"/>
                </a:highlight>
                <a:latin typeface="Tneorite"/>
              </a:rPr>
              <a:t>Isola San Giulio, lago d’Orta. (vedi  pagina seguente)</a:t>
            </a:r>
          </a:p>
          <a:p>
            <a:pPr marL="285750" indent="-285750">
              <a:buFont typeface="Arial"/>
              <a:buChar char="•"/>
            </a:pPr>
            <a:endParaRPr lang="it-IT" b="1" spc="-80">
              <a:solidFill>
                <a:srgbClr val="00539B"/>
              </a:solidFill>
              <a:highlight>
                <a:srgbClr val="00FFFF"/>
              </a:highlight>
              <a:latin typeface="Tne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1800" b="1" spc="-80">
                <a:solidFill>
                  <a:srgbClr val="00539B"/>
                </a:solidFill>
                <a:latin typeface="Tenorite"/>
              </a:rPr>
              <a:t> 22  Ottobre- Ore 20:00 Lido Imbersago</a:t>
            </a:r>
          </a:p>
          <a:p>
            <a:pPr marL="285750" indent="-285750">
              <a:buFont typeface="Arial"/>
              <a:buChar char="•"/>
            </a:pPr>
            <a:r>
              <a:rPr lang="it-IT" sz="1800">
                <a:solidFill>
                  <a:srgbClr val="00539B"/>
                </a:solidFill>
                <a:latin typeface="Tenorite"/>
              </a:rPr>
              <a:t>Visita del governatore </a:t>
            </a:r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1800" b="1" spc="-80">
                <a:solidFill>
                  <a:srgbClr val="00539B"/>
                </a:solidFill>
                <a:latin typeface="Tenorite"/>
              </a:rPr>
              <a:t> 29  Ottobre- Ore 20:00 Lido Imbersago   </a:t>
            </a:r>
            <a:r>
              <a:rPr lang="it-IT" sz="1800" spc="-80">
                <a:solidFill>
                  <a:srgbClr val="00539B"/>
                </a:solidFill>
                <a:latin typeface="Tenorite"/>
              </a:rPr>
              <a:t>Cristina Alessi - Lavoro e AI</a:t>
            </a:r>
          </a:p>
          <a:p>
            <a:pPr marL="285750" indent="-285750">
              <a:buFont typeface="Arial"/>
              <a:buChar char="•"/>
            </a:pPr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1800" b="1" spc="-80">
              <a:solidFill>
                <a:srgbClr val="00539B"/>
              </a:solidFill>
              <a:highlight>
                <a:srgbClr val="00FFFF"/>
              </a:highlight>
              <a:latin typeface="Tneorite"/>
            </a:endParaRPr>
          </a:p>
          <a:p>
            <a:pPr marL="285750" indent="-285750">
              <a:buFont typeface="Arial"/>
              <a:buChar char="•"/>
            </a:pPr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latin typeface="Tenorite"/>
            </a:endParaRPr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400"/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400"/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80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744198" y="-31173"/>
            <a:ext cx="1447801" cy="142241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-152400" y="4923739"/>
            <a:ext cx="12040644" cy="19204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-6928" y="0"/>
            <a:ext cx="11132128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965" marR="0" indent="-342265" defTabSz="914400" eaLnBrk="1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Font typeface="Wingdings"/>
              <a:buChar char=""/>
              <a:tabLst>
                <a:tab pos="354965" algn="l"/>
              </a:tabLst>
            </a:pPr>
            <a:r>
              <a:rPr lang="it-IT" sz="3200" b="1" i="0" u="none" strike="noStrike" kern="0" cap="none" spc="0" baseline="0" noProof="0">
                <a:ln>
                  <a:noFill/>
                </a:ln>
                <a:solidFill>
                  <a:srgbClr val="00539B"/>
                </a:solidFill>
                <a:latin typeface="Tenorite"/>
              </a:rPr>
              <a:t> OTTOBRE  </a:t>
            </a:r>
            <a:r>
              <a:rPr lang="it-IT" sz="3200" b="1" i="0" u="none" strike="noStrike" kern="0" cap="none" spc="-75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 </a:t>
            </a:r>
            <a:r>
              <a:rPr lang="it-IT" sz="3200" b="1" i="0" u="none" strike="noStrike" kern="0" cap="none" spc="-20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2026 </a:t>
            </a:r>
            <a:r>
              <a:rPr lang="it-IT" sz="2400" b="1" spc="-20">
                <a:solidFill>
                  <a:srgbClr val="00539B"/>
                </a:solidFill>
                <a:highlight>
                  <a:srgbClr val="FFFF00"/>
                </a:highlight>
                <a:latin typeface="Tenorite"/>
                <a:cs typeface="Trebuchet MS"/>
              </a:rPr>
              <a:t>PAGINA 2</a:t>
            </a:r>
            <a:endParaRPr lang="it-IT" sz="2400" b="0" i="0" u="none" strike="noStrike" kern="0" cap="none" spc="0" baseline="0" noProof="0">
              <a:ln>
                <a:noFill/>
              </a:ln>
              <a:solidFill>
                <a:srgbClr val="00539B"/>
              </a:solidFill>
              <a:highlight>
                <a:srgbClr val="FFFF00"/>
              </a:highlight>
              <a:latin typeface="Tenorite"/>
              <a:cs typeface="Trebuchet MS"/>
            </a:endParaRPr>
          </a:p>
          <a:p>
            <a:pPr marL="0" marR="0" indent="0" algn="l" defTabSz="914400" eaLnBrk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it-IT" sz="1800" b="0" i="0" u="none" strike="noStrike" kern="0" cap="none" spc="0" baseline="0" noProof="0">
              <a:ln>
                <a:noFill/>
              </a:ln>
              <a:solidFill>
                <a:sysClr val="windowText" lastClr="000000"/>
              </a:solidFill>
              <a:latin typeface="Tenorite"/>
            </a:endParaRPr>
          </a:p>
          <a:p>
            <a:r>
              <a:rPr lang="it-IT" sz="1800"/>
              <a:t> </a:t>
            </a:r>
            <a:endParaRPr lang="it-IT" sz="2200">
              <a:solidFill>
                <a:srgbClr val="00539B"/>
              </a:solidFill>
            </a:endParaRPr>
          </a:p>
          <a:p>
            <a:pPr marL="285750" marR="631825" indent="-285750">
              <a:spcBef>
                <a:spcPts val="5"/>
              </a:spcBef>
              <a:buFont typeface="Arial"/>
              <a:buChar char="•"/>
              <a:tabLst>
                <a:tab pos="355600" algn="l"/>
              </a:tabLst>
            </a:pPr>
            <a:r>
              <a:rPr lang="it-IT" sz="2200" b="1" spc="-80">
                <a:solidFill>
                  <a:srgbClr val="00539B"/>
                </a:solidFill>
                <a:latin typeface="Tneorite"/>
              </a:rPr>
              <a:t>Domenica  18 Ottobre  </a:t>
            </a:r>
            <a:r>
              <a:rPr lang="it-IT" sz="2200" b="1" spc="-80">
                <a:solidFill>
                  <a:srgbClr val="00539B"/>
                </a:solidFill>
                <a:highlight>
                  <a:srgbClr val="00FFFF"/>
                </a:highlight>
                <a:latin typeface="Tneorite"/>
              </a:rPr>
              <a:t>Isola San Giulio, lago d’Orta.</a:t>
            </a:r>
          </a:p>
          <a:p>
            <a:pPr marL="285750" indent="-285750">
              <a:buFont typeface="Arial"/>
              <a:buChar char="•"/>
            </a:pPr>
            <a:r>
              <a:rPr lang="it-IT" sz="2200" spc="-80">
                <a:solidFill>
                  <a:srgbClr val="00539B"/>
                </a:solidFill>
                <a:latin typeface="Tenorite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it-IT" sz="2200" spc="-80">
                <a:solidFill>
                  <a:srgbClr val="00539B"/>
                </a:solidFill>
                <a:latin typeface="Tenorite"/>
              </a:rPr>
              <a:t>Ore 8 partenza..</a:t>
            </a:r>
          </a:p>
          <a:p>
            <a:pPr marL="285750" indent="-285750">
              <a:buFont typeface="Arial"/>
              <a:buChar char="•"/>
            </a:pPr>
            <a:r>
              <a:rPr lang="it-IT" sz="2200" spc="-80">
                <a:solidFill>
                  <a:srgbClr val="00539B"/>
                </a:solidFill>
                <a:latin typeface="Tenorite"/>
              </a:rPr>
              <a:t> Ore 10 arrivo a Orta.. </a:t>
            </a:r>
          </a:p>
          <a:p>
            <a:pPr marL="285750" indent="-285750">
              <a:buFont typeface="Arial"/>
              <a:buChar char="•"/>
            </a:pPr>
            <a:r>
              <a:rPr lang="it-IT" sz="2200" spc="-80">
                <a:solidFill>
                  <a:srgbClr val="00539B"/>
                </a:solidFill>
                <a:latin typeface="Tenorite"/>
              </a:rPr>
              <a:t>0re 10.30 battello per l’isola.. </a:t>
            </a:r>
          </a:p>
          <a:p>
            <a:pPr marL="285750" indent="-285750">
              <a:buFont typeface="Arial"/>
              <a:buChar char="•"/>
            </a:pPr>
            <a:r>
              <a:rPr lang="it-IT" sz="2200" spc="-80">
                <a:solidFill>
                  <a:srgbClr val="00539B"/>
                </a:solidFill>
                <a:latin typeface="Tenorite"/>
              </a:rPr>
              <a:t>Ore 11 messa nella basilica.. </a:t>
            </a:r>
          </a:p>
          <a:p>
            <a:pPr marL="285750" indent="-285750">
              <a:buFont typeface="Arial"/>
              <a:buChar char="•"/>
            </a:pPr>
            <a:r>
              <a:rPr lang="it-IT" sz="2200" spc="-80">
                <a:solidFill>
                  <a:srgbClr val="00539B"/>
                </a:solidFill>
                <a:latin typeface="Tenorite"/>
              </a:rPr>
              <a:t>Ore 12.30 pranzo nel ristorante del posto..</a:t>
            </a:r>
          </a:p>
          <a:p>
            <a:pPr marL="285750" indent="-285750">
              <a:buFont typeface="Arial"/>
              <a:buChar char="•"/>
            </a:pPr>
            <a:r>
              <a:rPr lang="it-IT" sz="2200" spc="-80">
                <a:solidFill>
                  <a:srgbClr val="00539B"/>
                </a:solidFill>
                <a:latin typeface="Tenorite"/>
              </a:rPr>
              <a:t> Ore 14.30 monastero suore di clausura.. Ore 15 preghiere della nona.. </a:t>
            </a:r>
          </a:p>
          <a:p>
            <a:pPr marL="285750" indent="-285750">
              <a:buFont typeface="Arial"/>
              <a:buChar char="•"/>
            </a:pPr>
            <a:r>
              <a:rPr lang="it-IT" sz="2200" spc="-80">
                <a:solidFill>
                  <a:srgbClr val="00539B"/>
                </a:solidFill>
                <a:latin typeface="Tenorite"/>
              </a:rPr>
              <a:t>Ore 15.30 battello.. Rientro a casa</a:t>
            </a:r>
          </a:p>
          <a:p>
            <a:pPr marL="285750" indent="-285750">
              <a:buFont typeface="Arial"/>
              <a:buChar char="•"/>
            </a:pPr>
            <a:r>
              <a:rPr lang="it-IT" sz="2200" spc="-80">
                <a:solidFill>
                  <a:srgbClr val="00539B"/>
                </a:solidFill>
                <a:latin typeface="Tenorite"/>
              </a:rPr>
              <a:t>.  9. 1 ottobre - conviviale sospesa per la gita. 10. 2/3/4 ottobre  Festa della birra a </a:t>
            </a:r>
            <a:r>
              <a:rPr lang="it-IT" sz="2200" spc="-80">
                <a:solidFill>
                  <a:srgbClr val="00539B"/>
                </a:solidFill>
                <a:latin typeface="Tenorite"/>
              </a:rPr>
              <a:t>Stoccarda.Anche</a:t>
            </a:r>
            <a:r>
              <a:rPr lang="it-IT" sz="2200" spc="-80">
                <a:solidFill>
                  <a:srgbClr val="00539B"/>
                </a:solidFill>
                <a:latin typeface="Tenorite"/>
              </a:rPr>
              <a:t> qui chiederemo le adesioni ai primi di settembre per consentire al Club di </a:t>
            </a:r>
            <a:r>
              <a:rPr lang="it-IT" sz="2200" spc="-80">
                <a:solidFill>
                  <a:srgbClr val="00539B"/>
                </a:solidFill>
                <a:latin typeface="Tenorite"/>
              </a:rPr>
              <a:t>Schorndorf</a:t>
            </a:r>
            <a:r>
              <a:rPr lang="it-IT" sz="2200" spc="-80">
                <a:solidFill>
                  <a:srgbClr val="00539B"/>
                </a:solidFill>
                <a:latin typeface="Tenorite"/>
              </a:rPr>
              <a:t> di organizzare il nostro soggiorno.</a:t>
            </a:r>
          </a:p>
          <a:p>
            <a:pPr marL="285750" indent="-285750">
              <a:buFont typeface="Arial"/>
              <a:buChar char="•"/>
            </a:pPr>
            <a:endParaRPr lang="it-IT"/>
          </a:p>
          <a:p>
            <a:pPr marL="285750" indent="-285750">
              <a:buFont typeface="Arial"/>
              <a:buChar char="•"/>
            </a:pPr>
            <a:endParaRPr lang="it-IT" spc="-80"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latin typeface="Tenorite"/>
            </a:endParaRPr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400"/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400"/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80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744198" y="-31173"/>
            <a:ext cx="1447801" cy="142241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-152400" y="4923739"/>
            <a:ext cx="12040644" cy="19204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4636" y="0"/>
            <a:ext cx="11132128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965" marR="0" indent="-342265" defTabSz="914400" eaLnBrk="1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Font typeface="Wingdings"/>
              <a:buChar char=""/>
              <a:tabLst>
                <a:tab pos="354965" algn="l"/>
              </a:tabLst>
            </a:pPr>
            <a:r>
              <a:rPr lang="it-IT" sz="3200" b="1" i="0" u="none" strike="noStrike" kern="0" cap="none" spc="0" baseline="0" noProof="0">
                <a:ln>
                  <a:noFill/>
                </a:ln>
                <a:solidFill>
                  <a:srgbClr val="00539B"/>
                </a:solidFill>
                <a:latin typeface="Tenorite"/>
              </a:rPr>
              <a:t> NOVEMBRE  </a:t>
            </a:r>
            <a:r>
              <a:rPr lang="it-IT" sz="3200" b="1" i="0" u="none" strike="noStrike" kern="0" cap="none" spc="-75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 </a:t>
            </a:r>
            <a:r>
              <a:rPr lang="it-IT" sz="3200" b="1" i="0" u="none" strike="noStrike" kern="0" cap="none" spc="-20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2026</a:t>
            </a:r>
            <a:r>
              <a:rPr lang="it-IT" sz="1800"/>
              <a:t> </a:t>
            </a:r>
            <a:endParaRPr lang="it-IT"/>
          </a:p>
          <a:p>
            <a:pPr marL="12700" marR="631825">
              <a:spcBef>
                <a:spcPts val="5"/>
              </a:spcBef>
              <a:tabLst>
                <a:tab pos="355600" algn="l"/>
              </a:tabLst>
            </a:pPr>
            <a:endParaRPr lang="it-IT" sz="2200" spc="-80">
              <a:solidFill>
                <a:srgbClr val="00539B"/>
              </a:solidFill>
              <a:latin typeface="Tenorite"/>
            </a:endParaRPr>
          </a:p>
          <a:p>
            <a:pPr marL="12700" marR="631825">
              <a:spcBef>
                <a:spcPts val="5"/>
              </a:spcBef>
              <a:tabLst>
                <a:tab pos="355600" algn="l"/>
              </a:tabLst>
            </a:pPr>
            <a:endParaRPr lang="it-IT" sz="22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b="1" spc="-80">
                <a:solidFill>
                  <a:srgbClr val="00539B"/>
                </a:solidFill>
                <a:latin typeface="Tenorite"/>
              </a:rPr>
              <a:t> 05 Novembre - Ore 19:00  Messa defunti Rotary</a:t>
            </a:r>
            <a:endParaRPr lang="it-IT" sz="22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1800" b="1" spc="-80">
                <a:solidFill>
                  <a:srgbClr val="00539B"/>
                </a:solidFill>
                <a:latin typeface="Tenorite"/>
              </a:rPr>
              <a:t> 05 Novembre - Ore 20:00 Lido Imbersago    </a:t>
            </a:r>
            <a:r>
              <a:rPr lang="it-IT" spc="-80">
                <a:solidFill>
                  <a:srgbClr val="00539B"/>
                </a:solidFill>
                <a:latin typeface="Tenorite"/>
              </a:rPr>
              <a:t>Assemblea Annuale</a:t>
            </a:r>
          </a:p>
          <a:p>
            <a:pPr marL="285750" indent="-285750">
              <a:buFont typeface="Arial"/>
              <a:buChar char="•"/>
            </a:pPr>
            <a:endParaRPr lang="it-IT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1800" b="1" spc="-80">
                <a:solidFill>
                  <a:srgbClr val="00539B"/>
                </a:solidFill>
                <a:latin typeface="Tenorite"/>
              </a:rPr>
              <a:t> 12 Novembre    Ore 20:00 Lido Imbersago    </a:t>
            </a:r>
            <a:r>
              <a:rPr lang="it-IT" sz="1800" spc="-80">
                <a:solidFill>
                  <a:srgbClr val="00539B"/>
                </a:solidFill>
                <a:latin typeface="Tenorite"/>
              </a:rPr>
              <a:t>Schorndorf</a:t>
            </a:r>
            <a:r>
              <a:rPr lang="it-IT" sz="1800" spc="-80">
                <a:solidFill>
                  <a:srgbClr val="00539B"/>
                </a:solidFill>
                <a:latin typeface="Tenorite"/>
              </a:rPr>
              <a:t>  intervento di Reinard</a:t>
            </a:r>
          </a:p>
          <a:p>
            <a:pPr marL="285750" indent="-285750">
              <a:buFont typeface="Arial"/>
              <a:buChar char="•"/>
            </a:pPr>
            <a:endParaRPr lang="it-IT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1800" b="1" spc="-80">
                <a:solidFill>
                  <a:srgbClr val="00539B"/>
                </a:solidFill>
                <a:latin typeface="Tenorite"/>
              </a:rPr>
              <a:t> 19 Novembre    Ore 19:30  Carimate </a:t>
            </a:r>
            <a:r>
              <a:rPr lang="it-IT" sz="1800" spc="-80">
                <a:solidFill>
                  <a:srgbClr val="00539B"/>
                </a:solidFill>
                <a:highlight>
                  <a:srgbClr val="00FFFF"/>
                </a:highlight>
                <a:latin typeface="Tenorite"/>
              </a:rPr>
              <a:t>Inter Club Carimate - Avv. Bernardini de Pace</a:t>
            </a:r>
          </a:p>
          <a:p>
            <a:pPr marL="285750" indent="-285750">
              <a:buFont typeface="Arial"/>
              <a:buChar char="•"/>
            </a:pPr>
            <a:endParaRPr lang="it-IT" spc="-80">
              <a:solidFill>
                <a:srgbClr val="00539B"/>
              </a:solidFill>
              <a:highlight>
                <a:srgbClr val="00FFFF"/>
              </a:highlight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spc="-80">
                <a:solidFill>
                  <a:srgbClr val="00539B"/>
                </a:solidFill>
                <a:highlight>
                  <a:srgbClr val="00FFFF"/>
                </a:highlight>
                <a:latin typeface="Tenorite"/>
              </a:rPr>
              <a:t> </a:t>
            </a:r>
          </a:p>
          <a:p>
            <a:pPr marL="285750" indent="-285750">
              <a:buFont typeface="Arial"/>
              <a:buChar char="•"/>
            </a:pPr>
            <a:endParaRPr lang="it-IT" b="1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18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1800" b="1" spc="-80">
                <a:solidFill>
                  <a:srgbClr val="00539B"/>
                </a:solidFill>
                <a:latin typeface="Tenorite"/>
              </a:rPr>
              <a:t> 26  Novembre    Ore 19:30  Cernusco </a:t>
            </a:r>
            <a:r>
              <a:rPr lang="it-IT" sz="1800" spc="-80">
                <a:solidFill>
                  <a:srgbClr val="00539B"/>
                </a:solidFill>
                <a:highlight>
                  <a:srgbClr val="00FFFF"/>
                </a:highlight>
                <a:latin typeface="Tenorite"/>
              </a:rPr>
              <a:t>Cassoela</a:t>
            </a:r>
            <a:r>
              <a:rPr lang="it-IT" sz="1800" spc="-80">
                <a:solidFill>
                  <a:srgbClr val="00539B"/>
                </a:solidFill>
                <a:highlight>
                  <a:srgbClr val="00FFFF"/>
                </a:highlight>
                <a:latin typeface="Tenorite"/>
              </a:rPr>
              <a:t> con Inner Wheel alla Cava</a:t>
            </a:r>
          </a:p>
          <a:p>
            <a:pPr marL="285750" indent="-285750">
              <a:buFont typeface="Arial"/>
              <a:buChar char="•"/>
            </a:pPr>
            <a:endParaRPr lang="it-IT" b="1" spc="-80">
              <a:solidFill>
                <a:srgbClr val="00539B"/>
              </a:solidFill>
              <a:latin typeface="Tenorite"/>
            </a:endParaRPr>
          </a:p>
          <a:p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1800" b="1" spc="-80">
              <a:solidFill>
                <a:srgbClr val="00539B"/>
              </a:solidFill>
              <a:highlight>
                <a:srgbClr val="00FFFF"/>
              </a:highlight>
              <a:latin typeface="Tneorite"/>
            </a:endParaRPr>
          </a:p>
          <a:p>
            <a:pPr marL="285750" indent="-285750">
              <a:buFont typeface="Arial"/>
              <a:buChar char="•"/>
            </a:pPr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latin typeface="Tenorite"/>
            </a:endParaRPr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400"/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400"/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80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744198" y="-31173"/>
            <a:ext cx="1447801" cy="142241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-152400" y="4923739"/>
            <a:ext cx="12040644" cy="19204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4636" y="0"/>
            <a:ext cx="11132128" cy="7448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965" marR="0" indent="-342265" defTabSz="914400" eaLnBrk="1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Font typeface="Wingdings"/>
              <a:buChar char=""/>
              <a:tabLst>
                <a:tab pos="354965" algn="l"/>
              </a:tabLst>
            </a:pPr>
            <a:r>
              <a:rPr lang="it-IT" sz="3200" b="1" i="0" u="none" strike="noStrike" kern="0" cap="none" spc="0" baseline="0" noProof="0">
                <a:ln>
                  <a:noFill/>
                </a:ln>
                <a:solidFill>
                  <a:srgbClr val="00539B"/>
                </a:solidFill>
                <a:latin typeface="Tenorite"/>
              </a:rPr>
              <a:t> DICEMBRE  </a:t>
            </a:r>
            <a:r>
              <a:rPr lang="it-IT" sz="3200" b="1" i="0" u="none" strike="noStrike" kern="0" cap="none" spc="-75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 </a:t>
            </a:r>
            <a:r>
              <a:rPr lang="it-IT" sz="3200" b="1" i="0" u="none" strike="noStrike" kern="0" cap="none" spc="-20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2026</a:t>
            </a:r>
            <a:r>
              <a:rPr lang="it-IT" sz="1800"/>
              <a:t> </a:t>
            </a:r>
            <a:endParaRPr lang="it-IT"/>
          </a:p>
          <a:p>
            <a:pPr marL="12700" marR="631825">
              <a:spcBef>
                <a:spcPts val="5"/>
              </a:spcBef>
              <a:tabLst>
                <a:tab pos="355600" algn="l"/>
              </a:tabLst>
            </a:pPr>
            <a:endParaRPr lang="it-IT" sz="2200" spc="-80">
              <a:solidFill>
                <a:srgbClr val="00539B"/>
              </a:solidFill>
              <a:latin typeface="Tenorite"/>
            </a:endParaRPr>
          </a:p>
          <a:p>
            <a:pPr marL="12700" marR="631825">
              <a:spcBef>
                <a:spcPts val="5"/>
              </a:spcBef>
              <a:tabLst>
                <a:tab pos="355600" algn="l"/>
              </a:tabLst>
            </a:pPr>
            <a:endParaRPr lang="it-IT" sz="24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2400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sz="2400" b="1" spc="-80">
                <a:solidFill>
                  <a:srgbClr val="00539B"/>
                </a:solidFill>
                <a:latin typeface="Tenorite"/>
              </a:rPr>
              <a:t> 03 Dicembre – Rotary  </a:t>
            </a:r>
            <a:r>
              <a:rPr lang="it-IT" sz="2400" spc="-80">
                <a:solidFill>
                  <a:srgbClr val="00539B"/>
                </a:solidFill>
                <a:highlight>
                  <a:srgbClr val="00FFFF"/>
                </a:highlight>
                <a:latin typeface="Tenorite"/>
              </a:rPr>
              <a:t>Milano  museo Palazzo Reale  + cena </a:t>
            </a:r>
          </a:p>
          <a:p>
            <a:pPr marL="285750" indent="-285750">
              <a:buFont typeface="Arial"/>
              <a:buChar char="•"/>
            </a:pPr>
            <a:endParaRPr lang="it-IT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b="1" spc="-80">
                <a:solidFill>
                  <a:srgbClr val="00539B"/>
                </a:solidFill>
                <a:latin typeface="Tenorite"/>
              </a:rPr>
              <a:t> 10 Dicembre   Nessuna  conviviale</a:t>
            </a:r>
          </a:p>
          <a:p>
            <a:pPr marL="285750" indent="-285750">
              <a:buFont typeface="Arial"/>
              <a:buChar char="•"/>
            </a:pPr>
            <a:endParaRPr lang="it-IT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sz="2400" b="1" spc="-80">
                <a:solidFill>
                  <a:srgbClr val="00539B"/>
                </a:solidFill>
                <a:highlight>
                  <a:srgbClr val="00FFFF"/>
                </a:highlight>
                <a:latin typeface="Tenorite"/>
              </a:rPr>
              <a:t>Venerdi</a:t>
            </a:r>
            <a:r>
              <a:rPr lang="it-IT" sz="2400" b="1" spc="-80">
                <a:solidFill>
                  <a:srgbClr val="00539B"/>
                </a:solidFill>
                <a:latin typeface="Tenorite"/>
              </a:rPr>
              <a:t> 11  Dicembre- Ore 20:00 Lido Imbersago  </a:t>
            </a:r>
            <a:r>
              <a:rPr lang="it-IT" sz="2400" spc="-80">
                <a:solidFill>
                  <a:srgbClr val="00539B"/>
                </a:solidFill>
                <a:latin typeface="Tenorite"/>
              </a:rPr>
              <a:t>Prenatalizia</a:t>
            </a:r>
          </a:p>
          <a:p>
            <a:pPr marL="285750" indent="-285750">
              <a:buFont typeface="Arial"/>
              <a:buChar char="•"/>
            </a:pPr>
            <a:endParaRPr lang="it-IT" b="1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b="1" spc="-80">
                <a:solidFill>
                  <a:srgbClr val="00539B"/>
                </a:solidFill>
                <a:latin typeface="Tenorite"/>
              </a:rPr>
              <a:t> 17 Dicembre   Nessuna  conviviale</a:t>
            </a:r>
          </a:p>
          <a:p>
            <a:pPr marL="285750" indent="-285750">
              <a:buFont typeface="Arial"/>
              <a:buChar char="•"/>
            </a:pPr>
            <a:endParaRPr lang="it-IT" b="1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b="1" spc="-80">
                <a:solidFill>
                  <a:srgbClr val="00539B"/>
                </a:solidFill>
                <a:latin typeface="Tenorite"/>
              </a:rPr>
              <a:t> 24 Dicembre   Nessuna  conviviale</a:t>
            </a:r>
          </a:p>
          <a:p>
            <a:pPr marL="285750" indent="-285750">
              <a:buFont typeface="Arial"/>
              <a:buChar char="•"/>
            </a:pPr>
            <a:endParaRPr lang="it-IT" b="1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it-IT" b="1" spc="-80">
                <a:solidFill>
                  <a:srgbClr val="00539B"/>
                </a:solidFill>
                <a:latin typeface="Tenorite"/>
              </a:rPr>
              <a:t>Giovedi</a:t>
            </a:r>
            <a:r>
              <a:rPr lang="it-IT" b="1" spc="-80">
                <a:solidFill>
                  <a:srgbClr val="00539B"/>
                </a:solidFill>
                <a:latin typeface="Tenorite"/>
              </a:rPr>
              <a:t> 31 Dicembre   Nessuna  conviviale</a:t>
            </a:r>
          </a:p>
          <a:p>
            <a:pPr marL="285750" indent="-285750">
              <a:buFont typeface="Arial"/>
              <a:buChar char="•"/>
            </a:pPr>
            <a:endParaRPr lang="it-IT" b="1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b="1" spc="-80">
              <a:solidFill>
                <a:srgbClr val="00539B"/>
              </a:solidFill>
              <a:latin typeface="Tenorite"/>
            </a:endParaRPr>
          </a:p>
          <a:p>
            <a:endParaRPr lang="it-IT" sz="1800" b="1" spc="-80">
              <a:solidFill>
                <a:srgbClr val="00539B"/>
              </a:solidFill>
              <a:latin typeface="Tenorite"/>
            </a:endParaRPr>
          </a:p>
          <a:p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z="1800" b="1" spc="-80">
              <a:solidFill>
                <a:srgbClr val="00539B"/>
              </a:solidFill>
              <a:highlight>
                <a:srgbClr val="00FFFF"/>
              </a:highlight>
              <a:latin typeface="Tneorite"/>
            </a:endParaRPr>
          </a:p>
          <a:p>
            <a:pPr marL="285750" indent="-285750">
              <a:buFont typeface="Arial"/>
              <a:buChar char="•"/>
            </a:pPr>
            <a:endParaRPr lang="it-IT" sz="1800" spc="-80">
              <a:solidFill>
                <a:srgbClr val="00539B"/>
              </a:solidFill>
              <a:latin typeface="Tenorite"/>
            </a:endParaRPr>
          </a:p>
          <a:p>
            <a:pPr marL="285750" indent="-285750">
              <a:buFont typeface="Arial"/>
              <a:buChar char="•"/>
            </a:pPr>
            <a:endParaRPr lang="it-IT" spc="-80">
              <a:latin typeface="Tenorite"/>
            </a:endParaRPr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400"/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400"/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endParaRPr lang="it-IT" sz="180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744198" y="-31173"/>
            <a:ext cx="1447801" cy="142241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-152400" y="4923739"/>
            <a:ext cx="12040644" cy="19204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umbrella, cielo, aria aperta, arredo&#10;&#10;Il contenuto generato dall'IA potrebbe non essere corretto.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17007" y="-6927"/>
            <a:ext cx="12209007" cy="6848458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2590800" y="1600200"/>
            <a:ext cx="411480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965" marR="0" indent="-342265" defTabSz="914400" eaLnBrk="1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Font typeface="Wingdings"/>
              <a:buChar char=""/>
              <a:tabLst>
                <a:tab pos="354965" algn="l"/>
              </a:tabLst>
            </a:pPr>
            <a:r>
              <a:rPr lang="it-IT" sz="3600" b="1" i="0" u="none" strike="noStrike" kern="0" cap="none" spc="0" baseline="0" noProof="0">
                <a:ln>
                  <a:noFill/>
                </a:ln>
                <a:solidFill>
                  <a:srgbClr val="00539B"/>
                </a:solidFill>
                <a:latin typeface="Tenorite"/>
              </a:rPr>
              <a:t>Agosto </a:t>
            </a:r>
            <a:r>
              <a:rPr lang="it-IT" sz="3600" b="1" i="0" u="none" strike="noStrike" kern="0" cap="none" spc="-20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2026</a:t>
            </a:r>
            <a:endParaRPr lang="it-IT" sz="3600" b="1" i="0" u="none" strike="noStrike" kern="0" cap="none" spc="0" baseline="0" noProof="0">
              <a:ln>
                <a:noFill/>
              </a:ln>
              <a:solidFill>
                <a:srgbClr val="00539B"/>
              </a:solidFill>
              <a:latin typeface="Tenorite"/>
            </a:endParaRPr>
          </a:p>
          <a:p>
            <a:pPr marL="355600" marR="631825" indent="-342900" defTabSz="914400" eaLnBrk="1" fontAlgn="auto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/>
              <a:buChar char="•"/>
              <a:tabLst>
                <a:tab pos="355600" algn="l"/>
              </a:tabLst>
            </a:pPr>
            <a:r>
              <a:rPr lang="it-IT" sz="2400" b="1" i="0" u="none" strike="noStrike" kern="0" cap="none" spc="-80" baseline="0" noProof="0">
                <a:ln>
                  <a:noFill/>
                </a:ln>
                <a:solidFill>
                  <a:srgbClr val="00539B"/>
                </a:solidFill>
                <a:latin typeface="Tenorite"/>
                <a:cs typeface="Trebuchet MS"/>
              </a:rPr>
              <a:t>Ad  Agosto  tutte  le  attività sono  sospese  Buone  Vacanze!</a:t>
            </a:r>
            <a:endParaRPr lang="it-IT" sz="2400" b="1" i="0" u="none" strike="noStrike" kern="0" cap="none" spc="0" baseline="0" noProof="0">
              <a:ln>
                <a:noFill/>
              </a:ln>
              <a:solidFill>
                <a:srgbClr val="00539B"/>
              </a:solidFill>
              <a:latin typeface="Tenorite"/>
              <a:cs typeface="Trebuchet MS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0363200" y="-6927"/>
            <a:ext cx="1828800" cy="1796738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0" y="-6927"/>
            <a:ext cx="609653" cy="597460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0" y="6244071"/>
            <a:ext cx="609653" cy="5974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algn="b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algn="b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algn="b" rotWithShape="0">
              <a:srgbClr val="000000">
                <a:alpha val="35000"/>
              </a:srgbClr>
            </a:outerShdw>
          </a:effectLst>
          <a:scene3d xmlns:a="http://schemas.openxmlformats.org/drawingml/2006/main"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xmlns:a="http://schemas.openxmlformats.org/drawingml/2006/main"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 xmlns:a="http://schemas.openxmlformats.org/drawingml/2006/main"/>
  <a:extraClrSchemeLst xmlns:a="http://schemas.openxmlformats.org/drawingml/2006/main"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DeckCraft</Application>
  <Slides>7</Slides>
  <Notes>0</Notes>
  <HiddenSlides>2</Hidden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Giorgio Sirtori</dc:creator>
  <cp:lastModifiedBy>Giorgio Sirtori</cp:lastModifiedBy>
  <cp:revision>37</cp:revision>
  <dcterms:created xsi:type="dcterms:W3CDTF">2025-01-30T10:21:24Z</dcterms:created>
  <dcterms:modified xsi:type="dcterms:W3CDTF">2026-09-03T08:35:30Z</dcterms:modified>
</cp:coreProperties>
</file>