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g"/>
  <Default Extension="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media/image2.jpeg" ContentType="image/jpeg"/>
  <Override PartName="/ppt/slides/slide1.xml" ContentType="application/vnd.openxmlformats-officedocument.presentationml.slide+xml"/>
  <Override PartName="/ppt/media/image3.jpeg" ContentType="image/jpe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9940925" cy="6808788"/>
  <p:defaultTextStyle>
    <a:lvl1pPr marL="0" algn="l">
      <a:defRPr sz="1800" kern="1200">
        <a:solidFill>
          <a:schemeClr val="tx1"/>
        </a:solidFill>
        <a:latin typeface="+mn-lt"/>
      </a:defRPr>
    </a:lvl1pPr>
    <a:lvl2pPr marL="457200" algn="l">
      <a:defRPr sz="1800" kern="1200">
        <a:solidFill>
          <a:schemeClr val="tx1"/>
        </a:solidFill>
        <a:latin typeface="+mn-lt"/>
      </a:defRPr>
    </a:lvl2pPr>
    <a:lvl3pPr marL="914400" algn="l">
      <a:defRPr sz="1800" kern="1200">
        <a:solidFill>
          <a:schemeClr val="tx1"/>
        </a:solidFill>
        <a:latin typeface="+mn-lt"/>
      </a:defRPr>
    </a:lvl3pPr>
    <a:lvl4pPr marL="1371600" algn="l">
      <a:defRPr sz="1800" kern="1200">
        <a:solidFill>
          <a:schemeClr val="tx1"/>
        </a:solidFill>
        <a:latin typeface="+mn-lt"/>
      </a:defRPr>
    </a:lvl4pPr>
    <a:lvl5pPr marL="1828800" algn="l">
      <a:defRPr sz="1800" kern="1200">
        <a:solidFill>
          <a:schemeClr val="tx1"/>
        </a:solidFill>
        <a:latin typeface="+mn-lt"/>
      </a:defRPr>
    </a:lvl5pPr>
    <a:lvl6pPr marL="2286000" algn="l">
      <a:defRPr sz="1800" kern="1200">
        <a:solidFill>
          <a:schemeClr val="tx1"/>
        </a:solidFill>
        <a:latin typeface="+mn-lt"/>
      </a:defRPr>
    </a:lvl6pPr>
    <a:lvl7pPr marL="2743200" algn="l">
      <a:defRPr sz="1800" kern="1200">
        <a:solidFill>
          <a:schemeClr val="tx1"/>
        </a:solidFill>
        <a:latin typeface="+mn-lt"/>
      </a:defRPr>
    </a:lvl7pPr>
    <a:lvl8pPr marL="3200400" algn="l">
      <a:defRPr sz="1800" kern="1200">
        <a:solidFill>
          <a:schemeClr val="tx1"/>
        </a:solidFill>
        <a:latin typeface="+mn-lt"/>
      </a:defRPr>
    </a:lvl8pPr>
    <a:lvl9pPr marL="3657600" algn="l">
      <a:defRPr sz="1800" kern="1200">
        <a:solidFill>
          <a:schemeClr val="tx1"/>
        </a:solidFill>
        <a:latin typeface="+mn-lt"/>
      </a:defRPr>
    </a:lvl9pPr>
  </p:defaultTextStyle>
  <p:extLst>
    <p:ext xmlns:a="http://schemas.openxmlformats.org/drawingml/2006/main" xmlns:p="http://schemas.openxmlformats.org/presentationml/2006/main"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theme" Target="theme/theme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95B21-E8EE-4505-87E0-7B7F2C3DBBD0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C6D5D-A00E-4AA9-84F2-364CBECE0EEA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609E6-1126-4CCC-8F95-892B304C12E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D0F9E-EF7E-4C26-8662-25A73F2263DD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082BF-5467-4883-8896-824F7369BC9A}" type="datetimeFigureOut">
              <a:rPr lang="en-US"/>
              <a:t>9/3/2026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8080-B33E-4073-8615-72D8F5AE8F78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66248-C912-41CA-84D9-08E1C7982093}" type="datetimeFigureOut">
              <a:rPr lang="en-US"/>
              <a:t>9/3/2026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69-04AF-4288-8880-64CE52ABE7A3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FB636-F4D9-4299-85F9-44D23E27C49C}" type="datetimeFigureOut">
              <a:rPr lang="en-US"/>
              <a:t>9/3/2026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3E07-937E-4FED-8300-891295843456}" type="slidenum">
              <a:rPr/>
              <a:t>‹N›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The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1" y="0"/>
            <a:ext cx="3304285" cy="68579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DCF-DC63-475D-8D69-AEBF4EDF3BBC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/>
              <a:t>‹N›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016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-304800" y="5520831"/>
            <a:ext cx="12649200" cy="1120948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965"/>
              </a:spcBef>
            </a:pPr>
            <a:r>
              <a:rPr sz="7200" b="1" spc="-10">
                <a:solidFill>
                  <a:srgbClr val="00539B"/>
                </a:solidFill>
                <a:latin typeface="Tenorite"/>
                <a:cs typeface="Trebuchet MS"/>
              </a:rPr>
              <a:t>Rotary </a:t>
            </a:r>
            <a:r>
              <a:rPr sz="7200" b="1" spc="-20">
                <a:solidFill>
                  <a:srgbClr val="00539B"/>
                </a:solidFill>
                <a:latin typeface="Tenorite"/>
                <a:cs typeface="Trebuchet MS"/>
              </a:rPr>
              <a:t>Club </a:t>
            </a:r>
            <a:r>
              <a:rPr sz="7200" b="1" spc="-10">
                <a:solidFill>
                  <a:srgbClr val="00539B"/>
                </a:solidFill>
                <a:latin typeface="Tenorite"/>
                <a:cs typeface="Trebuchet MS"/>
              </a:rPr>
              <a:t>Merate </a:t>
            </a:r>
            <a:r>
              <a:rPr sz="7200" b="1" spc="-130">
                <a:solidFill>
                  <a:srgbClr val="00539B"/>
                </a:solidFill>
                <a:latin typeface="Tenorite"/>
                <a:cs typeface="Trebuchet MS"/>
              </a:rPr>
              <a:t>Brianza</a:t>
            </a:r>
            <a:endParaRPr sz="7200" b="1">
              <a:solidFill>
                <a:srgbClr val="00539B"/>
              </a:solidFill>
              <a:latin typeface="Tenorite"/>
              <a:cs typeface="Trebuchet M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95300" y="0"/>
            <a:ext cx="1104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>
                <a:solidFill>
                  <a:srgbClr val="00539B"/>
                </a:solidFill>
                <a:latin typeface="Tenorite"/>
              </a:rPr>
              <a:t>Programma  Attività 2026 2027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00400" y="1050299"/>
            <a:ext cx="4328388" cy="425250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077200" y="1447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highlight>
                  <a:srgbClr val="00FFFF"/>
                </a:highlight>
              </a:rPr>
              <a:t>In Azzurro attività fuori sede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7104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OTTOBRE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</a:p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endParaRPr lang="it-IT"/>
          </a:p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endParaRPr lang="it-IT"/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>
                <a:solidFill>
                  <a:srgbClr val="00539B"/>
                </a:solidFill>
                <a:latin typeface="+mj-lt"/>
              </a:rPr>
              <a:t>Giovedi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>
                <a:solidFill>
                  <a:srgbClr val="00539B"/>
                </a:solidFill>
                <a:latin typeface="+mj-lt"/>
              </a:rPr>
              <a:t>01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 spc="-80">
                <a:solidFill>
                  <a:srgbClr val="00539B"/>
                </a:solidFill>
                <a:latin typeface="+mj-lt"/>
              </a:rPr>
              <a:t>Ottobre  </a:t>
            </a:r>
            <a:r>
              <a:rPr lang="it-IT" sz="2200" b="1" spc="-80">
                <a:solidFill>
                  <a:srgbClr val="00539B"/>
                </a:solidFill>
                <a:latin typeface="Tenorite"/>
              </a:rPr>
              <a:t> </a:t>
            </a:r>
            <a:r>
              <a:rPr lang="it-IT">
                <a:solidFill>
                  <a:srgbClr val="00539B"/>
                </a:solidFill>
                <a:latin typeface="Tenorite"/>
              </a:rPr>
              <a:t>Conviviale sospesa</a:t>
            </a:r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200" b="1" spc="-80">
                <a:solidFill>
                  <a:srgbClr val="00539B"/>
                </a:solidFill>
                <a:latin typeface="Tenorite"/>
              </a:rPr>
              <a:t>02   03  04  Ottobre  </a:t>
            </a:r>
            <a:r>
              <a:rPr lang="it-IT" sz="2200" b="1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Stoccarda  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Festa  della birra  </a:t>
            </a:r>
          </a:p>
          <a:p>
            <a:pPr marL="285750" indent="-285750">
              <a:buFont typeface="Arial"/>
              <a:buChar char="•"/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08 Ottobre- Ore 20:00 Lido Imbersago 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Pittrice Cristina Cereda - Gli astri in pittura</a:t>
            </a: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15 Ottobre- Ore 20:00 Lido Imbersago 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Nicola Piazza - Risparmio Energetico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neorite"/>
              </a:rPr>
              <a:t>Domenica  18 Ottobre  </a:t>
            </a:r>
            <a:r>
              <a:rPr lang="it-IT" sz="1800" b="1" spc="-80">
                <a:solidFill>
                  <a:srgbClr val="00539B"/>
                </a:solidFill>
                <a:highlight>
                  <a:srgbClr val="00FFFF"/>
                </a:highlight>
                <a:latin typeface="Tneorite"/>
              </a:rPr>
              <a:t>Isola San Giulio, lago d’Orta. (vedi  pagina seguente)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22  Ottobre- Ore 20:00 Lido Imbersago</a:t>
            </a:r>
          </a:p>
          <a:p>
            <a:pPr marL="285750" indent="-285750">
              <a:buFont typeface="Arial"/>
              <a:buChar char="•"/>
            </a:pPr>
            <a:r>
              <a:rPr lang="it-IT" sz="1800">
                <a:solidFill>
                  <a:srgbClr val="00539B"/>
                </a:solidFill>
                <a:latin typeface="Tenorite"/>
              </a:rPr>
              <a:t>Visita del governatore </a:t>
            </a: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29  Ottobre- Ore 20:00 Lido Imbersago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Cristina Alessi - Lavoro e AI</a:t>
            </a: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6548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NOVEMBRE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  <a:endParaRPr lang="it-IT"/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05 Novembre - Ore 19:00  Messa defunti Rotary</a:t>
            </a: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05 Novembre - Ore 20:00 Lido Imbersago    </a:t>
            </a:r>
            <a:r>
              <a:rPr lang="it-IT" spc="-80">
                <a:solidFill>
                  <a:srgbClr val="00539B"/>
                </a:solidFill>
                <a:latin typeface="Tenorite"/>
              </a:rPr>
              <a:t>Assemblea Annuale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 12 Novembre    Ore 20:00 Lido Imbersago    </a:t>
            </a:r>
            <a:r>
              <a:rPr lang="it-IT" sz="1800" b="0" spc="-80">
                <a:solidFill>
                  <a:srgbClr val="00539B"/>
                </a:solidFill>
                <a:latin typeface="Tenorite"/>
              </a:rPr>
              <a:t>Conrater - Marisa Belisario, una donna sola al comando</a:t>
            </a:r>
            <a:endParaRPr lang="it-IT" sz="1800" b="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19 Novembre    Ore 19:30  Carimate 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Inter Club Carimate - Avv. Bernardini de Pace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highlight>
                <a:srgbClr val="00FFFF"/>
              </a:highlight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highlight>
                <a:srgbClr val="00FFFF"/>
              </a:highlight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26  Novembre    Ore 19:30  Cernusco 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Cassoela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 con Inner Wheel alla Cava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8515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DICEMBRE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  <a:endParaRPr lang="it-IT"/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4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400" b="1" spc="-80">
                <a:solidFill>
                  <a:srgbClr val="00539B"/>
                </a:solidFill>
                <a:latin typeface="Tenorite"/>
              </a:rPr>
              <a:t>Giovedi 03 Dicembre – Rotary  </a:t>
            </a:r>
            <a:r>
              <a:rPr lang="it-IT" sz="2400" b="0" spc="-80">
                <a:solidFill>
                  <a:srgbClr val="00539B"/>
                </a:solidFill>
                <a:latin typeface="Tenorite"/>
              </a:rPr>
              <a:t>Alfio Sironi - Disordine Internazionale: Geografia di un mondo in trasformazione</a:t>
            </a:r>
            <a:endParaRPr lang="it-IT" sz="2400" b="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2400" b="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20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000" b="1" spc="-80">
                <a:solidFill>
                  <a:srgbClr val="00539B"/>
                </a:solidFill>
                <a:latin typeface="Tenorite"/>
              </a:rPr>
              <a:t>Giovedi 10 Dicembre   Nessuna  conviviale</a:t>
            </a:r>
            <a:endParaRPr lang="it-IT" sz="2000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2000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400" b="1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Venerdi</a:t>
            </a:r>
            <a:r>
              <a:rPr lang="it-IT" sz="2400" b="1" spc="-80">
                <a:solidFill>
                  <a:srgbClr val="00539B"/>
                </a:solidFill>
                <a:latin typeface="Tenorite"/>
              </a:rPr>
              <a:t> 11  Dicembre- Ore 20:00 Lido Imbersago  </a:t>
            </a:r>
            <a:r>
              <a:rPr lang="it-IT" sz="2400" spc="-80">
                <a:solidFill>
                  <a:srgbClr val="00539B"/>
                </a:solidFill>
                <a:latin typeface="Tenorite"/>
              </a:rPr>
              <a:t>Prenatalizia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000" b="1" spc="-80">
                <a:solidFill>
                  <a:srgbClr val="00539B"/>
                </a:solidFill>
                <a:latin typeface="Tenorite"/>
              </a:rPr>
              <a:t>Giovedi 17 Dicembre   Nessuna  conviviale</a:t>
            </a:r>
            <a:endParaRPr sz="2000"/>
          </a:p>
          <a:p>
            <a:pPr marL="285750" indent="-285750">
              <a:buFont typeface="Arial"/>
              <a:buChar char="•"/>
            </a:pPr>
            <a:endParaRPr lang="it-IT" sz="2000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000" b="1" spc="-80">
                <a:solidFill>
                  <a:srgbClr val="00539B"/>
                </a:solidFill>
                <a:latin typeface="Tenorite"/>
              </a:rPr>
              <a:t>Giovedi 24 Dicembre   Nessuna  conviviale</a:t>
            </a:r>
            <a:endParaRPr sz="2000"/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31 Dicembre   Nessuna  conviviale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endParaRPr lang="it-IT" sz="1800" b="1" spc="-80">
              <a:solidFill>
                <a:srgbClr val="00539B"/>
              </a:solidFill>
              <a:latin typeface="Tenorite"/>
            </a:endParaRPr>
          </a:p>
          <a:p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algn="b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  <a:scene3d xmlns:a="http://schemas.openxmlformats.org/drawingml/2006/main"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xmlns:a="http://schemas.openxmlformats.org/drawingml/2006/main"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 xmlns:a="http://schemas.openxmlformats.org/drawingml/2006/main"/>
  <a:extraClrSchemeLst xmlns:a="http://schemas.openxmlformats.org/drawingml/2006/main"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DeckCraft</Application>
  <Slides>4</Slides>
  <Notes>0</Notes>
  <HiddenSlides>0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Giorgio Sirtori</dc:creator>
  <cp:lastModifiedBy>Giorgio Sirtori</cp:lastModifiedBy>
  <cp:revision>37</cp:revision>
  <dcterms:created xsi:type="dcterms:W3CDTF">2025-01-30T10:21:24Z</dcterms:created>
  <dcterms:modified xsi:type="dcterms:W3CDTF">2026-09-03T08:35:30Z</dcterms:modified>
</cp:coreProperties>
</file>